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Fira Sans Extra Condensed Medium"/>
      <p:regular r:id="rId25"/>
      <p:bold r:id="rId26"/>
      <p:italic r:id="rId27"/>
      <p:boldItalic r:id="rId28"/>
    </p:embeddedFont>
    <p:embeddedFont>
      <p:font typeface="Fira Sans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ExtraCondensedMedium-bold.fntdata"/><Relationship Id="rId25" Type="http://schemas.openxmlformats.org/officeDocument/2006/relationships/font" Target="fonts/FiraSansExtraCondensedMedium-regular.fntdata"/><Relationship Id="rId28" Type="http://schemas.openxmlformats.org/officeDocument/2006/relationships/font" Target="fonts/FiraSansExtraCondensedMedium-boldItalic.fntdata"/><Relationship Id="rId27" Type="http://schemas.openxmlformats.org/officeDocument/2006/relationships/font" Target="fonts/FiraSansExtraCondensedMedium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-italic.fntdata"/><Relationship Id="rId30" Type="http://schemas.openxmlformats.org/officeDocument/2006/relationships/font" Target="fonts/FiraSans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FiraSa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c1bc8d9a47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c1bc8d9a4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c1bc8d9a4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c1bc8d9a4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c1bc8d9a47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c1bc8d9a47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c1bc8d9a47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c1bc8d9a47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9457bf409d_0_1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9457bf409d_0_1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398a5af16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398a5af16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9398a5af16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9398a5af1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c1bc8d9a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c1bc8d9a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90a0e40d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90a0e40d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9398a5af1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9398a5af1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71fbddd5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71fbddd5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0a0e40d5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90a0e40d5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71fbddd50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71fbddd50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398a5af1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398a5af1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c1bc8d9a4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c1bc8d9a4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57200" y="744575"/>
            <a:ext cx="8229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Fira Sans"/>
              <a:buNone/>
              <a:defRPr sz="52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Fira Sans"/>
              <a:buNone/>
              <a:defRPr sz="5200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Fira Sans"/>
              <a:buNone/>
              <a:defRPr sz="5200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Fira Sans"/>
              <a:buNone/>
              <a:defRPr sz="5200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Fira Sans"/>
              <a:buNone/>
              <a:defRPr sz="5200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Fira Sans"/>
              <a:buNone/>
              <a:defRPr sz="5200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Fira Sans"/>
              <a:buNone/>
              <a:defRPr sz="5200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Fira Sans"/>
              <a:buNone/>
              <a:defRPr sz="5200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Fira Sans"/>
              <a:buNone/>
              <a:defRPr sz="5200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57200" y="2834125"/>
            <a:ext cx="8229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457200" y="1106125"/>
            <a:ext cx="8229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457200" y="3152225"/>
            <a:ext cx="8229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2150850"/>
            <a:ext cx="822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457200" y="38305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457200" y="38305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457200" y="13440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686900" y="13440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57200" y="38305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457200" y="3830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4572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457200" y="1144775"/>
            <a:ext cx="38370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457200" y="2783450"/>
            <a:ext cx="383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8498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457200" y="415535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38305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Fira Sans Extra Condensed Medium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4.png"/><Relationship Id="rId5" Type="http://schemas.openxmlformats.org/officeDocument/2006/relationships/image" Target="../media/image18.png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36200" y="-531150"/>
            <a:ext cx="5731200" cy="18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智慧冷氣遙控器介紹</a:t>
            </a:r>
            <a:endParaRPr sz="42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46700" y="1342450"/>
            <a:ext cx="2982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B093040032 林鉉閎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B093040033 程琪薰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B093040043 劉威佑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6" name="Google Shape;56;p13"/>
          <p:cNvGrpSpPr/>
          <p:nvPr/>
        </p:nvGrpSpPr>
        <p:grpSpPr>
          <a:xfrm>
            <a:off x="-30125" y="-1363300"/>
            <a:ext cx="10573812" cy="7792191"/>
            <a:chOff x="-30125" y="-1363300"/>
            <a:chExt cx="10573812" cy="7792191"/>
          </a:xfrm>
        </p:grpSpPr>
        <p:sp>
          <p:nvSpPr>
            <p:cNvPr id="57" name="Google Shape;57;p13"/>
            <p:cNvSpPr/>
            <p:nvPr/>
          </p:nvSpPr>
          <p:spPr>
            <a:xfrm rot="-3353307">
              <a:off x="6423258" y="2308463"/>
              <a:ext cx="3449857" cy="3449857"/>
            </a:xfrm>
            <a:prstGeom prst="ellipse">
              <a:avLst/>
            </a:prstGeom>
            <a:solidFill>
              <a:srgbClr val="9A1F40"/>
            </a:solidFill>
            <a:ln cap="flat" cmpd="sng" w="1524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 rot="-1996196">
              <a:off x="6423257" y="2308546"/>
              <a:ext cx="3449607" cy="3449607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B13053"/>
            </a:solidFill>
            <a:ln cap="flat" cmpd="sng" w="1524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rot="-3353064">
              <a:off x="6926870" y="-888551"/>
              <a:ext cx="2442301" cy="2442301"/>
            </a:xfrm>
            <a:prstGeom prst="ellipse">
              <a:avLst/>
            </a:prstGeom>
            <a:solidFill>
              <a:srgbClr val="5BCAC4"/>
            </a:solidFill>
            <a:ln cap="flat" cmpd="sng" w="1143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1996107">
              <a:off x="6926593" y="-888745"/>
              <a:ext cx="2442383" cy="2442219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75D6D1"/>
            </a:solidFill>
            <a:ln cap="flat" cmpd="sng" w="1143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1" name="Google Shape;61;p13"/>
            <p:cNvCxnSpPr/>
            <p:nvPr/>
          </p:nvCxnSpPr>
          <p:spPr>
            <a:xfrm rot="10800000">
              <a:off x="8140750" y="1713800"/>
              <a:ext cx="0" cy="59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sp>
          <p:nvSpPr>
            <p:cNvPr id="62" name="Google Shape;62;p13"/>
            <p:cNvSpPr/>
            <p:nvPr/>
          </p:nvSpPr>
          <p:spPr>
            <a:xfrm rot="-8753735">
              <a:off x="4266611" y="3362618"/>
              <a:ext cx="1369175" cy="1369175"/>
            </a:xfrm>
            <a:prstGeom prst="ellipse">
              <a:avLst/>
            </a:prstGeom>
            <a:solidFill>
              <a:srgbClr val="5BCAC4"/>
            </a:solidFill>
            <a:ln cap="flat" cmpd="sng" w="1143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-7395706">
              <a:off x="4266932" y="3362783"/>
              <a:ext cx="1369094" cy="1369094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75D6D1"/>
            </a:solidFill>
            <a:ln cap="flat" cmpd="sng" w="1143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4" name="Google Shape;64;p13"/>
            <p:cNvCxnSpPr/>
            <p:nvPr/>
          </p:nvCxnSpPr>
          <p:spPr>
            <a:xfrm rot="10800000">
              <a:off x="5697646" y="4051583"/>
              <a:ext cx="754500" cy="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cxnSp>
          <p:nvCxnSpPr>
            <p:cNvPr id="65" name="Google Shape;65;p13"/>
            <p:cNvCxnSpPr/>
            <p:nvPr/>
          </p:nvCxnSpPr>
          <p:spPr>
            <a:xfrm rot="10800000">
              <a:off x="2861250" y="4051575"/>
              <a:ext cx="1425000" cy="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sp>
          <p:nvSpPr>
            <p:cNvPr id="66" name="Google Shape;66;p13"/>
            <p:cNvSpPr/>
            <p:nvPr/>
          </p:nvSpPr>
          <p:spPr>
            <a:xfrm rot="-8753828">
              <a:off x="5005085" y="1244971"/>
              <a:ext cx="1027858" cy="1027858"/>
            </a:xfrm>
            <a:prstGeom prst="ellipse">
              <a:avLst/>
            </a:prstGeom>
            <a:solidFill>
              <a:srgbClr val="9A1F40"/>
            </a:solidFill>
            <a:ln cap="flat" cmpd="sng" w="1143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7396362">
              <a:off x="5005092" y="1244791"/>
              <a:ext cx="1028025" cy="1028025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B13053"/>
            </a:solidFill>
            <a:ln cap="flat" cmpd="sng" w="1143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" name="Google Shape;68;p13"/>
            <p:cNvCxnSpPr/>
            <p:nvPr/>
          </p:nvCxnSpPr>
          <p:spPr>
            <a:xfrm rot="10800000">
              <a:off x="6114275" y="2196900"/>
              <a:ext cx="749400" cy="562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sp>
          <p:nvSpPr>
            <p:cNvPr id="69" name="Google Shape;69;p13"/>
            <p:cNvSpPr/>
            <p:nvPr/>
          </p:nvSpPr>
          <p:spPr>
            <a:xfrm rot="-8753828">
              <a:off x="1633610" y="3537646"/>
              <a:ext cx="1027858" cy="1027858"/>
            </a:xfrm>
            <a:prstGeom prst="ellipse">
              <a:avLst/>
            </a:prstGeom>
            <a:solidFill>
              <a:srgbClr val="9A1F40"/>
            </a:solidFill>
            <a:ln cap="flat" cmpd="sng" w="1143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rot="-7396362">
              <a:off x="1633617" y="3537466"/>
              <a:ext cx="1028025" cy="1028025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B13053"/>
            </a:solidFill>
            <a:ln cap="flat" cmpd="sng" w="1143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1" name="Google Shape;71;p13"/>
            <p:cNvCxnSpPr/>
            <p:nvPr/>
          </p:nvCxnSpPr>
          <p:spPr>
            <a:xfrm rot="10800000">
              <a:off x="-30125" y="4051575"/>
              <a:ext cx="1699200" cy="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dot"/>
              <a:round/>
              <a:headEnd len="med" w="med" type="none"/>
              <a:tailEnd len="med" w="med" type="oval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7225" y="1382375"/>
            <a:ext cx="2402900" cy="336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2"/>
          <p:cNvSpPr txBox="1"/>
          <p:nvPr>
            <p:ph type="title"/>
          </p:nvPr>
        </p:nvSpPr>
        <p:spPr>
          <a:xfrm>
            <a:off x="296475" y="1921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紅外線</a:t>
            </a:r>
            <a:r>
              <a:rPr lang="en"/>
              <a:t>發射</a:t>
            </a:r>
            <a:r>
              <a:rPr lang="en"/>
              <a:t>器</a:t>
            </a:r>
            <a:endParaRPr/>
          </a:p>
        </p:txBody>
      </p:sp>
      <p:sp>
        <p:nvSpPr>
          <p:cNvPr id="188" name="Google Shape;188;p22"/>
          <p:cNvSpPr txBox="1"/>
          <p:nvPr/>
        </p:nvSpPr>
        <p:spPr>
          <a:xfrm>
            <a:off x="247275" y="714650"/>
            <a:ext cx="832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訊號發送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部分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用以模擬發送端發射紅外線訊號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給接收端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同樣使用IRremote.h函式庫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發射角Ardunio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UN0統一採用角位3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此表示依需求發射對應訊號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075" y="1284200"/>
            <a:ext cx="2178250" cy="26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2"/>
          <p:cNvPicPr preferRelativeResize="0"/>
          <p:nvPr/>
        </p:nvPicPr>
        <p:blipFill rotWithShape="1">
          <a:blip r:embed="rId5">
            <a:alphaModFix/>
          </a:blip>
          <a:srcRect b="0" l="-2639" r="2639" t="0"/>
          <a:stretch/>
        </p:blipFill>
        <p:spPr>
          <a:xfrm>
            <a:off x="206075" y="1582638"/>
            <a:ext cx="2847875" cy="9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6075" y="2564325"/>
            <a:ext cx="6424526" cy="125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2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9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 txBox="1"/>
          <p:nvPr>
            <p:ph type="title"/>
          </p:nvPr>
        </p:nvSpPr>
        <p:spPr>
          <a:xfrm>
            <a:off x="296475" y="192175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Wi-Fi</a:t>
            </a:r>
            <a:r>
              <a:rPr lang="en"/>
              <a:t>模組</a:t>
            </a:r>
            <a:endParaRPr/>
          </a:p>
        </p:txBody>
      </p:sp>
      <p:sp>
        <p:nvSpPr>
          <p:cNvPr id="198" name="Google Shape;198;p23"/>
          <p:cNvSpPr txBox="1"/>
          <p:nvPr/>
        </p:nvSpPr>
        <p:spPr>
          <a:xfrm>
            <a:off x="247275" y="714650"/>
            <a:ext cx="832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用Ardunio通用之Wi-Fi模組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資料觀測網站選用thingspeak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需包含SoftwareSerial.h函式庫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7975" y="1166800"/>
            <a:ext cx="1743525" cy="298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275" y="1114850"/>
            <a:ext cx="7090700" cy="317558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00" y="258524"/>
            <a:ext cx="6477900" cy="199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340449"/>
            <a:ext cx="8839199" cy="1981007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4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5525"/>
            <a:ext cx="5075875" cy="3610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46650"/>
            <a:ext cx="2363550" cy="146342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5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687758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457200" y="38305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展望&amp;預期效果</a:t>
            </a:r>
            <a:endParaRPr/>
          </a:p>
        </p:txBody>
      </p:sp>
      <p:sp>
        <p:nvSpPr>
          <p:cNvPr id="227" name="Google Shape;227;p27"/>
          <p:cNvSpPr txBox="1"/>
          <p:nvPr/>
        </p:nvSpPr>
        <p:spPr>
          <a:xfrm>
            <a:off x="408000" y="825175"/>
            <a:ext cx="8328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會想做智慧冷氣遙控器的發想為冷氣漏水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以及每6小時會自動關閉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和電費過高等問題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希望透過定時或智慧感測來開關冷氣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降低電量浪費和滴水問題</a:t>
            </a:r>
            <a:r>
              <a:rPr lang="en">
                <a:solidFill>
                  <a:srgbClr val="4D515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。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。</a:t>
            </a:r>
            <a:endParaRPr>
              <a:solidFill>
                <a:srgbClr val="4D51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D51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希望未來可以實現除開關功能外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也能開啟冷氣的特定模式(除濕)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以及升降溫等功能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，另外如果在外上課時，可以先用thingspeak來監控溫度，並用手機的app來遠端預先開啟冷氣，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25" y="2186100"/>
            <a:ext cx="3830891" cy="2751424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7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0266" y="2225100"/>
            <a:ext cx="2934323" cy="275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>
            <p:ph type="title"/>
          </p:nvPr>
        </p:nvSpPr>
        <p:spPr>
          <a:xfrm>
            <a:off x="2397775" y="199210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Thanks for </a:t>
            </a:r>
            <a:r>
              <a:rPr lang="en" sz="3600"/>
              <a:t>listening</a:t>
            </a:r>
            <a:r>
              <a:rPr lang="en" sz="3600"/>
              <a:t>!</a:t>
            </a:r>
            <a:endParaRPr sz="3600"/>
          </a:p>
        </p:txBody>
      </p:sp>
      <p:grpSp>
        <p:nvGrpSpPr>
          <p:cNvPr id="236" name="Google Shape;236;p28"/>
          <p:cNvGrpSpPr/>
          <p:nvPr/>
        </p:nvGrpSpPr>
        <p:grpSpPr>
          <a:xfrm>
            <a:off x="145182" y="59505"/>
            <a:ext cx="2252587" cy="2252587"/>
            <a:chOff x="183428" y="1731114"/>
            <a:chExt cx="2447400" cy="2447400"/>
          </a:xfrm>
        </p:grpSpPr>
        <p:sp>
          <p:nvSpPr>
            <p:cNvPr id="237" name="Google Shape;237;p28"/>
            <p:cNvSpPr/>
            <p:nvPr/>
          </p:nvSpPr>
          <p:spPr>
            <a:xfrm rot="-3354413">
              <a:off x="525923" y="2073609"/>
              <a:ext cx="1762409" cy="1762409"/>
            </a:xfrm>
            <a:prstGeom prst="ellipse">
              <a:avLst/>
            </a:prstGeom>
            <a:solidFill>
              <a:srgbClr val="9A1F40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 rot="-1997380">
              <a:off x="525934" y="2073742"/>
              <a:ext cx="1762159" cy="1762159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B13053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" name="Google Shape;239;p28"/>
          <p:cNvGrpSpPr/>
          <p:nvPr/>
        </p:nvGrpSpPr>
        <p:grpSpPr>
          <a:xfrm>
            <a:off x="6905556" y="3327539"/>
            <a:ext cx="1625400" cy="1625400"/>
            <a:chOff x="3550206" y="1127489"/>
            <a:chExt cx="1625400" cy="1625400"/>
          </a:xfrm>
        </p:grpSpPr>
        <p:sp>
          <p:nvSpPr>
            <p:cNvPr id="240" name="Google Shape;240;p28"/>
            <p:cNvSpPr/>
            <p:nvPr/>
          </p:nvSpPr>
          <p:spPr>
            <a:xfrm rot="-3353179">
              <a:off x="3777709" y="1354992"/>
              <a:ext cx="1170394" cy="1170394"/>
            </a:xfrm>
            <a:prstGeom prst="ellipse">
              <a:avLst/>
            </a:prstGeom>
            <a:solidFill>
              <a:srgbClr val="5BCAC4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 rot="-1995987">
              <a:off x="3777685" y="1354994"/>
              <a:ext cx="1170394" cy="1170394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75D6D1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" name="Google Shape;242;p28"/>
          <p:cNvGrpSpPr/>
          <p:nvPr/>
        </p:nvGrpSpPr>
        <p:grpSpPr>
          <a:xfrm>
            <a:off x="2003181" y="3053064"/>
            <a:ext cx="1625400" cy="1625400"/>
            <a:chOff x="3550256" y="3083189"/>
            <a:chExt cx="1625400" cy="1625400"/>
          </a:xfrm>
        </p:grpSpPr>
        <p:sp>
          <p:nvSpPr>
            <p:cNvPr id="243" name="Google Shape;243;p28"/>
            <p:cNvSpPr/>
            <p:nvPr/>
          </p:nvSpPr>
          <p:spPr>
            <a:xfrm rot="-3353179">
              <a:off x="3777759" y="3310692"/>
              <a:ext cx="1170394" cy="1170394"/>
            </a:xfrm>
            <a:prstGeom prst="ellipse">
              <a:avLst/>
            </a:prstGeom>
            <a:solidFill>
              <a:srgbClr val="93C47D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 rot="-1995987">
              <a:off x="3777735" y="3310694"/>
              <a:ext cx="1170394" cy="1170394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69E781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28"/>
          <p:cNvGrpSpPr/>
          <p:nvPr/>
        </p:nvGrpSpPr>
        <p:grpSpPr>
          <a:xfrm>
            <a:off x="5981807" y="524702"/>
            <a:ext cx="1061534" cy="1102643"/>
            <a:chOff x="6985275" y="1127496"/>
            <a:chExt cx="721200" cy="721200"/>
          </a:xfrm>
        </p:grpSpPr>
        <p:sp>
          <p:nvSpPr>
            <p:cNvPr id="246" name="Google Shape;246;p28"/>
            <p:cNvSpPr/>
            <p:nvPr/>
          </p:nvSpPr>
          <p:spPr>
            <a:xfrm rot="-3352707">
              <a:off x="7086227" y="1228447"/>
              <a:ext cx="519297" cy="519297"/>
            </a:xfrm>
            <a:prstGeom prst="ellipse">
              <a:avLst/>
            </a:prstGeom>
            <a:solidFill>
              <a:schemeClr val="accent1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 rot="-1995507">
              <a:off x="7086164" y="1228530"/>
              <a:ext cx="519131" cy="519131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FFE599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" name="Google Shape;248;p28"/>
          <p:cNvGrpSpPr/>
          <p:nvPr/>
        </p:nvGrpSpPr>
        <p:grpSpPr>
          <a:xfrm>
            <a:off x="144948" y="3807263"/>
            <a:ext cx="1061534" cy="1048625"/>
            <a:chOff x="6985275" y="3943876"/>
            <a:chExt cx="721200" cy="721200"/>
          </a:xfrm>
        </p:grpSpPr>
        <p:sp>
          <p:nvSpPr>
            <p:cNvPr id="249" name="Google Shape;249;p28"/>
            <p:cNvSpPr/>
            <p:nvPr/>
          </p:nvSpPr>
          <p:spPr>
            <a:xfrm rot="-3352707">
              <a:off x="7086227" y="4044827"/>
              <a:ext cx="519297" cy="519297"/>
            </a:xfrm>
            <a:prstGeom prst="ellipse">
              <a:avLst/>
            </a:prstGeom>
            <a:solidFill>
              <a:srgbClr val="F1C232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 rot="-1995507">
              <a:off x="7086164" y="4044910"/>
              <a:ext cx="519131" cy="519131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FFD966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28"/>
          <p:cNvGrpSpPr/>
          <p:nvPr/>
        </p:nvGrpSpPr>
        <p:grpSpPr>
          <a:xfrm>
            <a:off x="8106784" y="2149778"/>
            <a:ext cx="954148" cy="883470"/>
            <a:chOff x="6985275" y="1127496"/>
            <a:chExt cx="721200" cy="721200"/>
          </a:xfrm>
        </p:grpSpPr>
        <p:sp>
          <p:nvSpPr>
            <p:cNvPr id="252" name="Google Shape;252;p28"/>
            <p:cNvSpPr/>
            <p:nvPr/>
          </p:nvSpPr>
          <p:spPr>
            <a:xfrm rot="-3352707">
              <a:off x="7086227" y="1228447"/>
              <a:ext cx="519297" cy="519297"/>
            </a:xfrm>
            <a:prstGeom prst="ellipse">
              <a:avLst/>
            </a:prstGeom>
            <a:solidFill>
              <a:srgbClr val="85200C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 rot="-1995507">
              <a:off x="7086164" y="1228530"/>
              <a:ext cx="519131" cy="519131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A61C00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457200" y="383050"/>
            <a:ext cx="8229600" cy="41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材料清單: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1.紅外線接收器x1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2.紅外線發射器x1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3.蜂鳴器x1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4.溫濕度感測器x1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5.水位感測器x1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6.LED燈泡x1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7.電阻x1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8.杜邦線20條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9.ardunio開發板x2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10.麵包板x1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11.Wi-Fi傳輸模組x1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12.遙控器x1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0025" y="1308400"/>
            <a:ext cx="2803983" cy="29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3650" y="1308400"/>
            <a:ext cx="3276699" cy="297302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457200" y="38305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智慧遙控器感測流程</a:t>
            </a:r>
            <a:endParaRPr/>
          </a:p>
        </p:txBody>
      </p:sp>
      <p:grpSp>
        <p:nvGrpSpPr>
          <p:cNvPr id="85" name="Google Shape;85;p15"/>
          <p:cNvGrpSpPr/>
          <p:nvPr/>
        </p:nvGrpSpPr>
        <p:grpSpPr>
          <a:xfrm>
            <a:off x="280807" y="1807505"/>
            <a:ext cx="2252587" cy="2252587"/>
            <a:chOff x="183428" y="1731114"/>
            <a:chExt cx="2447400" cy="2447400"/>
          </a:xfrm>
        </p:grpSpPr>
        <p:sp>
          <p:nvSpPr>
            <p:cNvPr id="86" name="Google Shape;86;p15"/>
            <p:cNvSpPr/>
            <p:nvPr/>
          </p:nvSpPr>
          <p:spPr>
            <a:xfrm rot="-3354413">
              <a:off x="525923" y="2073609"/>
              <a:ext cx="1762409" cy="1762409"/>
            </a:xfrm>
            <a:prstGeom prst="ellipse">
              <a:avLst/>
            </a:prstGeom>
            <a:solidFill>
              <a:srgbClr val="9A1F40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 rot="-1997380">
              <a:off x="525934" y="2073742"/>
              <a:ext cx="1762159" cy="1762159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B13053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5"/>
          <p:cNvSpPr txBox="1"/>
          <p:nvPr>
            <p:ph type="title"/>
          </p:nvPr>
        </p:nvSpPr>
        <p:spPr>
          <a:xfrm>
            <a:off x="702594" y="2734382"/>
            <a:ext cx="14088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</a:rPr>
              <a:t>智慧遙控器</a:t>
            </a:r>
            <a:endParaRPr sz="1700">
              <a:solidFill>
                <a:srgbClr val="FFFFFF"/>
              </a:solidFill>
            </a:endParaRPr>
          </a:p>
        </p:txBody>
      </p:sp>
      <p:grpSp>
        <p:nvGrpSpPr>
          <p:cNvPr id="89" name="Google Shape;89;p15"/>
          <p:cNvGrpSpPr/>
          <p:nvPr/>
        </p:nvGrpSpPr>
        <p:grpSpPr>
          <a:xfrm>
            <a:off x="3550206" y="1127489"/>
            <a:ext cx="1625400" cy="1625400"/>
            <a:chOff x="3550206" y="1127489"/>
            <a:chExt cx="1625400" cy="1625400"/>
          </a:xfrm>
        </p:grpSpPr>
        <p:sp>
          <p:nvSpPr>
            <p:cNvPr id="90" name="Google Shape;90;p15"/>
            <p:cNvSpPr/>
            <p:nvPr/>
          </p:nvSpPr>
          <p:spPr>
            <a:xfrm rot="-3353179">
              <a:off x="3777709" y="1354992"/>
              <a:ext cx="1170394" cy="1170394"/>
            </a:xfrm>
            <a:prstGeom prst="ellipse">
              <a:avLst/>
            </a:prstGeom>
            <a:solidFill>
              <a:srgbClr val="5BCAC4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 rot="-1995987">
              <a:off x="3777685" y="1354994"/>
              <a:ext cx="1170394" cy="1170394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75D6D1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5"/>
          <p:cNvSpPr txBox="1"/>
          <p:nvPr>
            <p:ph type="title"/>
          </p:nvPr>
        </p:nvSpPr>
        <p:spPr>
          <a:xfrm>
            <a:off x="3721538" y="1716875"/>
            <a:ext cx="12828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溫溼度感測器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93" name="Google Shape;93;p15"/>
          <p:cNvGrpSpPr/>
          <p:nvPr/>
        </p:nvGrpSpPr>
        <p:grpSpPr>
          <a:xfrm>
            <a:off x="3550256" y="3083189"/>
            <a:ext cx="1625400" cy="1625400"/>
            <a:chOff x="3550256" y="3083189"/>
            <a:chExt cx="1625400" cy="1625400"/>
          </a:xfrm>
        </p:grpSpPr>
        <p:sp>
          <p:nvSpPr>
            <p:cNvPr id="94" name="Google Shape;94;p15"/>
            <p:cNvSpPr/>
            <p:nvPr/>
          </p:nvSpPr>
          <p:spPr>
            <a:xfrm rot="-3353179">
              <a:off x="3777759" y="3310692"/>
              <a:ext cx="1170394" cy="1170394"/>
            </a:xfrm>
            <a:prstGeom prst="ellipse">
              <a:avLst/>
            </a:prstGeom>
            <a:solidFill>
              <a:srgbClr val="93C47D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 rot="-1995987">
              <a:off x="3777735" y="3310694"/>
              <a:ext cx="1170394" cy="1170394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69E781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15"/>
          <p:cNvSpPr txBox="1"/>
          <p:nvPr>
            <p:ph type="title"/>
          </p:nvPr>
        </p:nvSpPr>
        <p:spPr>
          <a:xfrm>
            <a:off x="3721525" y="3672575"/>
            <a:ext cx="12828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</a:rPr>
              <a:t>水位感測器</a:t>
            </a:r>
            <a:endParaRPr sz="1700">
              <a:solidFill>
                <a:srgbClr val="FFFFFF"/>
              </a:solidFill>
            </a:endParaRPr>
          </a:p>
        </p:txBody>
      </p:sp>
      <p:sp>
        <p:nvSpPr>
          <p:cNvPr id="97" name="Google Shape;97;p15"/>
          <p:cNvSpPr txBox="1"/>
          <p:nvPr>
            <p:ph type="title"/>
          </p:nvPr>
        </p:nvSpPr>
        <p:spPr>
          <a:xfrm>
            <a:off x="7706475" y="1283050"/>
            <a:ext cx="1625400" cy="3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紅外線發射/接收器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98" name="Google Shape;98;p15"/>
          <p:cNvCxnSpPr/>
          <p:nvPr/>
        </p:nvCxnSpPr>
        <p:spPr>
          <a:xfrm>
            <a:off x="-42575" y="2954825"/>
            <a:ext cx="527700" cy="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dot"/>
            <a:round/>
            <a:headEnd len="med" w="med" type="none"/>
            <a:tailEnd len="med" w="med" type="none"/>
          </a:ln>
        </p:spPr>
      </p:cxnSp>
      <p:grpSp>
        <p:nvGrpSpPr>
          <p:cNvPr id="99" name="Google Shape;99;p15"/>
          <p:cNvGrpSpPr/>
          <p:nvPr/>
        </p:nvGrpSpPr>
        <p:grpSpPr>
          <a:xfrm>
            <a:off x="6985275" y="1127496"/>
            <a:ext cx="721200" cy="721200"/>
            <a:chOff x="6985275" y="1127496"/>
            <a:chExt cx="721200" cy="721200"/>
          </a:xfrm>
        </p:grpSpPr>
        <p:sp>
          <p:nvSpPr>
            <p:cNvPr id="100" name="Google Shape;100;p15"/>
            <p:cNvSpPr/>
            <p:nvPr/>
          </p:nvSpPr>
          <p:spPr>
            <a:xfrm rot="-3352707">
              <a:off x="7086227" y="1228447"/>
              <a:ext cx="519297" cy="519297"/>
            </a:xfrm>
            <a:prstGeom prst="ellipse">
              <a:avLst/>
            </a:prstGeom>
            <a:solidFill>
              <a:srgbClr val="FF0000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 rot="-1995507">
              <a:off x="7086164" y="1228530"/>
              <a:ext cx="519131" cy="519131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CC0000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5"/>
          <p:cNvSpPr txBox="1"/>
          <p:nvPr>
            <p:ph type="title"/>
          </p:nvPr>
        </p:nvSpPr>
        <p:spPr>
          <a:xfrm>
            <a:off x="7061279" y="2272251"/>
            <a:ext cx="569100" cy="1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B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03" name="Google Shape;103;p15"/>
          <p:cNvSpPr txBox="1"/>
          <p:nvPr>
            <p:ph idx="4294967295" type="subTitle"/>
          </p:nvPr>
        </p:nvSpPr>
        <p:spPr>
          <a:xfrm>
            <a:off x="1816975" y="1395000"/>
            <a:ext cx="13737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溫濕度感測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5"/>
          <p:cNvSpPr txBox="1"/>
          <p:nvPr>
            <p:ph idx="4294967295" type="subTitle"/>
          </p:nvPr>
        </p:nvSpPr>
        <p:spPr>
          <a:xfrm>
            <a:off x="1816975" y="3927750"/>
            <a:ext cx="13737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水位監測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 txBox="1"/>
          <p:nvPr>
            <p:ph idx="4294967295" type="subTitle"/>
          </p:nvPr>
        </p:nvSpPr>
        <p:spPr>
          <a:xfrm>
            <a:off x="5248736" y="1009550"/>
            <a:ext cx="17394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溫度</a:t>
            </a:r>
            <a:r>
              <a:rPr lang="en"/>
              <a:t>&gt;=29度</a:t>
            </a:r>
            <a:r>
              <a:rPr lang="en"/>
              <a:t>開啟冷氣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5"/>
          <p:cNvSpPr txBox="1"/>
          <p:nvPr>
            <p:ph idx="4294967295" type="subTitle"/>
          </p:nvPr>
        </p:nvSpPr>
        <p:spPr>
          <a:xfrm>
            <a:off x="5321837" y="2389100"/>
            <a:ext cx="15306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溫度&lt;=26關閉冷氣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1410100" y="1948975"/>
            <a:ext cx="2234468" cy="141000"/>
          </a:xfrm>
          <a:custGeom>
            <a:rect b="b" l="l" r="r" t="t"/>
            <a:pathLst>
              <a:path extrusionOk="0" h="5640" w="98925">
                <a:moveTo>
                  <a:pt x="0" y="5640"/>
                </a:moveTo>
                <a:lnTo>
                  <a:pt x="0" y="0"/>
                </a:lnTo>
                <a:lnTo>
                  <a:pt x="98925" y="0"/>
                </a:lnTo>
              </a:path>
            </a:pathLst>
          </a:custGeom>
          <a:noFill/>
          <a:ln cap="flat" cmpd="sng" w="19050">
            <a:solidFill>
              <a:srgbClr val="D9D9D9"/>
            </a:solidFill>
            <a:prstDash val="dot"/>
            <a:round/>
            <a:headEnd len="med" w="med" type="none"/>
            <a:tailEnd len="med" w="med" type="oval"/>
          </a:ln>
        </p:spPr>
      </p:sp>
      <p:sp>
        <p:nvSpPr>
          <p:cNvPr id="108" name="Google Shape;108;p15"/>
          <p:cNvSpPr/>
          <p:nvPr/>
        </p:nvSpPr>
        <p:spPr>
          <a:xfrm flipH="1" rot="10800000">
            <a:off x="1410100" y="3727225"/>
            <a:ext cx="2234468" cy="141000"/>
          </a:xfrm>
          <a:custGeom>
            <a:rect b="b" l="l" r="r" t="t"/>
            <a:pathLst>
              <a:path extrusionOk="0" h="5640" w="98925">
                <a:moveTo>
                  <a:pt x="0" y="5640"/>
                </a:moveTo>
                <a:lnTo>
                  <a:pt x="0" y="0"/>
                </a:lnTo>
                <a:lnTo>
                  <a:pt x="98925" y="0"/>
                </a:lnTo>
              </a:path>
            </a:pathLst>
          </a:custGeom>
          <a:noFill/>
          <a:ln cap="flat" cmpd="sng" w="19050">
            <a:solidFill>
              <a:srgbClr val="D9D9D9"/>
            </a:solidFill>
            <a:prstDash val="dot"/>
            <a:round/>
            <a:headEnd len="med" w="med" type="none"/>
            <a:tailEnd len="med" w="med" type="oval"/>
          </a:ln>
        </p:spPr>
      </p:sp>
      <p:grpSp>
        <p:nvGrpSpPr>
          <p:cNvPr id="109" name="Google Shape;109;p15"/>
          <p:cNvGrpSpPr/>
          <p:nvPr/>
        </p:nvGrpSpPr>
        <p:grpSpPr>
          <a:xfrm>
            <a:off x="4967925" y="1496875"/>
            <a:ext cx="2006675" cy="867750"/>
            <a:chOff x="4967925" y="1496875"/>
            <a:chExt cx="2006675" cy="867750"/>
          </a:xfrm>
        </p:grpSpPr>
        <p:sp>
          <p:nvSpPr>
            <p:cNvPr id="110" name="Google Shape;110;p15"/>
            <p:cNvSpPr/>
            <p:nvPr/>
          </p:nvSpPr>
          <p:spPr>
            <a:xfrm>
              <a:off x="4967925" y="1496875"/>
              <a:ext cx="2006675" cy="433875"/>
            </a:xfrm>
            <a:custGeom>
              <a:rect b="b" l="l" r="r" t="t"/>
              <a:pathLst>
                <a:path extrusionOk="0" h="17355" w="80267">
                  <a:moveTo>
                    <a:pt x="0" y="17355"/>
                  </a:moveTo>
                  <a:lnTo>
                    <a:pt x="9979" y="17355"/>
                  </a:lnTo>
                  <a:lnTo>
                    <a:pt x="9979" y="0"/>
                  </a:lnTo>
                  <a:lnTo>
                    <a:pt x="80267" y="0"/>
                  </a:lnTo>
                </a:path>
              </a:pathLst>
            </a:custGeom>
            <a:noFill/>
            <a:ln cap="flat" cmpd="sng" w="19050">
              <a:solidFill>
                <a:srgbClr val="D9D9D9"/>
              </a:solidFill>
              <a:prstDash val="dot"/>
              <a:round/>
              <a:headEnd len="med" w="med" type="none"/>
              <a:tailEnd len="med" w="med" type="oval"/>
            </a:ln>
          </p:spPr>
        </p:sp>
        <p:sp>
          <p:nvSpPr>
            <p:cNvPr id="111" name="Google Shape;111;p15"/>
            <p:cNvSpPr/>
            <p:nvPr/>
          </p:nvSpPr>
          <p:spPr>
            <a:xfrm flipH="1" rot="10800000">
              <a:off x="4967925" y="1930750"/>
              <a:ext cx="2006675" cy="433875"/>
            </a:xfrm>
            <a:custGeom>
              <a:rect b="b" l="l" r="r" t="t"/>
              <a:pathLst>
                <a:path extrusionOk="0" h="17355" w="80267">
                  <a:moveTo>
                    <a:pt x="0" y="17355"/>
                  </a:moveTo>
                  <a:lnTo>
                    <a:pt x="9979" y="17355"/>
                  </a:lnTo>
                  <a:lnTo>
                    <a:pt x="9979" y="0"/>
                  </a:lnTo>
                  <a:lnTo>
                    <a:pt x="80267" y="0"/>
                  </a:lnTo>
                </a:path>
              </a:pathLst>
            </a:custGeom>
            <a:noFill/>
            <a:ln cap="flat" cmpd="sng" w="19050">
              <a:solidFill>
                <a:srgbClr val="D9D9D9"/>
              </a:solidFill>
              <a:prstDash val="dot"/>
              <a:round/>
              <a:headEnd len="med" w="med" type="none"/>
              <a:tailEnd len="med" w="med" type="oval"/>
            </a:ln>
          </p:spPr>
        </p:sp>
      </p:grpSp>
      <p:sp>
        <p:nvSpPr>
          <p:cNvPr id="112" name="Google Shape;112;p15"/>
          <p:cNvSpPr txBox="1"/>
          <p:nvPr>
            <p:ph type="title"/>
          </p:nvPr>
        </p:nvSpPr>
        <p:spPr>
          <a:xfrm>
            <a:off x="7061279" y="3328021"/>
            <a:ext cx="569100" cy="1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A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13" name="Google Shape;113;p15"/>
          <p:cNvSpPr txBox="1"/>
          <p:nvPr>
            <p:ph idx="4294967295" type="subTitle"/>
          </p:nvPr>
        </p:nvSpPr>
        <p:spPr>
          <a:xfrm>
            <a:off x="5175596" y="2987450"/>
            <a:ext cx="20520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水位&gt;=0.5cm關閉冷氣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4" name="Google Shape;114;p15"/>
          <p:cNvGrpSpPr/>
          <p:nvPr/>
        </p:nvGrpSpPr>
        <p:grpSpPr>
          <a:xfrm>
            <a:off x="6985275" y="3943876"/>
            <a:ext cx="721200" cy="721200"/>
            <a:chOff x="6985275" y="3943876"/>
            <a:chExt cx="721200" cy="721200"/>
          </a:xfrm>
        </p:grpSpPr>
        <p:sp>
          <p:nvSpPr>
            <p:cNvPr id="115" name="Google Shape;115;p15"/>
            <p:cNvSpPr/>
            <p:nvPr/>
          </p:nvSpPr>
          <p:spPr>
            <a:xfrm rot="-3352707">
              <a:off x="7086227" y="4044827"/>
              <a:ext cx="519297" cy="519297"/>
            </a:xfrm>
            <a:prstGeom prst="ellipse">
              <a:avLst/>
            </a:prstGeom>
            <a:solidFill>
              <a:srgbClr val="F1C232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rot="-1995507">
              <a:off x="7086164" y="4044910"/>
              <a:ext cx="519131" cy="519131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FFD966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5"/>
          <p:cNvSpPr txBox="1"/>
          <p:nvPr>
            <p:ph idx="4294967295" type="subTitle"/>
          </p:nvPr>
        </p:nvSpPr>
        <p:spPr>
          <a:xfrm>
            <a:off x="5321837" y="4325175"/>
            <a:ext cx="15306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水位&gt;=2cm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發出聲音提醒倒水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8" name="Google Shape;118;p15"/>
          <p:cNvGrpSpPr/>
          <p:nvPr/>
        </p:nvGrpSpPr>
        <p:grpSpPr>
          <a:xfrm>
            <a:off x="4967925" y="3432950"/>
            <a:ext cx="2006675" cy="867750"/>
            <a:chOff x="4967925" y="3432950"/>
            <a:chExt cx="2006675" cy="867750"/>
          </a:xfrm>
        </p:grpSpPr>
        <p:sp>
          <p:nvSpPr>
            <p:cNvPr id="119" name="Google Shape;119;p15"/>
            <p:cNvSpPr/>
            <p:nvPr/>
          </p:nvSpPr>
          <p:spPr>
            <a:xfrm>
              <a:off x="4967925" y="3432950"/>
              <a:ext cx="2006675" cy="433875"/>
            </a:xfrm>
            <a:custGeom>
              <a:rect b="b" l="l" r="r" t="t"/>
              <a:pathLst>
                <a:path extrusionOk="0" h="17355" w="80267">
                  <a:moveTo>
                    <a:pt x="0" y="17355"/>
                  </a:moveTo>
                  <a:lnTo>
                    <a:pt x="9979" y="17355"/>
                  </a:lnTo>
                  <a:lnTo>
                    <a:pt x="9979" y="0"/>
                  </a:lnTo>
                  <a:lnTo>
                    <a:pt x="80267" y="0"/>
                  </a:lnTo>
                </a:path>
              </a:pathLst>
            </a:custGeom>
            <a:noFill/>
            <a:ln cap="flat" cmpd="sng" w="19050">
              <a:solidFill>
                <a:srgbClr val="D9D9D9"/>
              </a:solidFill>
              <a:prstDash val="dot"/>
              <a:round/>
              <a:headEnd len="med" w="med" type="none"/>
              <a:tailEnd len="med" w="med" type="oval"/>
            </a:ln>
          </p:spPr>
        </p:sp>
        <p:sp>
          <p:nvSpPr>
            <p:cNvPr id="120" name="Google Shape;120;p15"/>
            <p:cNvSpPr/>
            <p:nvPr/>
          </p:nvSpPr>
          <p:spPr>
            <a:xfrm flipH="1" rot="10800000">
              <a:off x="4967925" y="3866825"/>
              <a:ext cx="2006675" cy="433875"/>
            </a:xfrm>
            <a:custGeom>
              <a:rect b="b" l="l" r="r" t="t"/>
              <a:pathLst>
                <a:path extrusionOk="0" h="17355" w="80267">
                  <a:moveTo>
                    <a:pt x="0" y="17355"/>
                  </a:moveTo>
                  <a:lnTo>
                    <a:pt x="9979" y="17355"/>
                  </a:lnTo>
                  <a:lnTo>
                    <a:pt x="9979" y="0"/>
                  </a:lnTo>
                  <a:lnTo>
                    <a:pt x="80267" y="0"/>
                  </a:lnTo>
                </a:path>
              </a:pathLst>
            </a:custGeom>
            <a:noFill/>
            <a:ln cap="flat" cmpd="sng" w="19050">
              <a:solidFill>
                <a:srgbClr val="D9D9D9"/>
              </a:solidFill>
              <a:prstDash val="dot"/>
              <a:round/>
              <a:headEnd len="med" w="med" type="none"/>
              <a:tailEnd len="med" w="med" type="oval"/>
            </a:ln>
          </p:spPr>
        </p:sp>
      </p:grpSp>
      <p:grpSp>
        <p:nvGrpSpPr>
          <p:cNvPr id="121" name="Google Shape;121;p15"/>
          <p:cNvGrpSpPr/>
          <p:nvPr/>
        </p:nvGrpSpPr>
        <p:grpSpPr>
          <a:xfrm>
            <a:off x="7017388" y="2020446"/>
            <a:ext cx="721200" cy="721200"/>
            <a:chOff x="6985275" y="1127496"/>
            <a:chExt cx="721200" cy="721200"/>
          </a:xfrm>
        </p:grpSpPr>
        <p:sp>
          <p:nvSpPr>
            <p:cNvPr id="122" name="Google Shape;122;p15"/>
            <p:cNvSpPr/>
            <p:nvPr/>
          </p:nvSpPr>
          <p:spPr>
            <a:xfrm rot="-3352707">
              <a:off x="7086227" y="1228447"/>
              <a:ext cx="519297" cy="519297"/>
            </a:xfrm>
            <a:prstGeom prst="ellipse">
              <a:avLst/>
            </a:prstGeom>
            <a:solidFill>
              <a:srgbClr val="FF0000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 rot="-1995507">
              <a:off x="7086164" y="1228530"/>
              <a:ext cx="519131" cy="519131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CC0000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15"/>
          <p:cNvGrpSpPr/>
          <p:nvPr/>
        </p:nvGrpSpPr>
        <p:grpSpPr>
          <a:xfrm>
            <a:off x="7017375" y="3063583"/>
            <a:ext cx="721200" cy="721200"/>
            <a:chOff x="6985275" y="1127496"/>
            <a:chExt cx="721200" cy="721200"/>
          </a:xfrm>
        </p:grpSpPr>
        <p:sp>
          <p:nvSpPr>
            <p:cNvPr id="125" name="Google Shape;125;p15"/>
            <p:cNvSpPr/>
            <p:nvPr/>
          </p:nvSpPr>
          <p:spPr>
            <a:xfrm rot="-3352707">
              <a:off x="7086227" y="1228447"/>
              <a:ext cx="519297" cy="519297"/>
            </a:xfrm>
            <a:prstGeom prst="ellipse">
              <a:avLst/>
            </a:prstGeom>
            <a:solidFill>
              <a:srgbClr val="FF0000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 rot="-1995507">
              <a:off x="7086164" y="1228530"/>
              <a:ext cx="519131" cy="519131"/>
            </a:xfrm>
            <a:prstGeom prst="arc">
              <a:avLst>
                <a:gd fmla="val 16200000" name="adj1"/>
                <a:gd fmla="val 5361786" name="adj2"/>
              </a:avLst>
            </a:prstGeom>
            <a:solidFill>
              <a:srgbClr val="CC0000"/>
            </a:solidFill>
            <a:ln cap="flat" cmpd="sng" w="76200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15"/>
          <p:cNvSpPr txBox="1"/>
          <p:nvPr>
            <p:ph type="title"/>
          </p:nvPr>
        </p:nvSpPr>
        <p:spPr>
          <a:xfrm>
            <a:off x="7717050" y="2216200"/>
            <a:ext cx="1625400" cy="3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紅外線發射/接收器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28" name="Google Shape;128;p15"/>
          <p:cNvSpPr txBox="1"/>
          <p:nvPr>
            <p:ph type="title"/>
          </p:nvPr>
        </p:nvSpPr>
        <p:spPr>
          <a:xfrm>
            <a:off x="7717050" y="3259325"/>
            <a:ext cx="1625400" cy="3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紅外線發射/接收器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29" name="Google Shape;129;p15"/>
          <p:cNvSpPr txBox="1"/>
          <p:nvPr>
            <p:ph type="title"/>
          </p:nvPr>
        </p:nvSpPr>
        <p:spPr>
          <a:xfrm>
            <a:off x="7738600" y="4181400"/>
            <a:ext cx="1625400" cy="3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蜂鳴</a:t>
            </a:r>
            <a:r>
              <a:rPr lang="en" sz="1100">
                <a:solidFill>
                  <a:schemeClr val="dk1"/>
                </a:solidFill>
              </a:rPr>
              <a:t>器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30" name="Google Shape;130;p15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/>
          <p:nvPr>
            <p:ph type="title"/>
          </p:nvPr>
        </p:nvSpPr>
        <p:spPr>
          <a:xfrm>
            <a:off x="457200" y="38305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溫溼度感測器</a:t>
            </a:r>
            <a:endParaRPr/>
          </a:p>
        </p:txBody>
      </p:sp>
      <p:sp>
        <p:nvSpPr>
          <p:cNvPr id="136" name="Google Shape;136;p16"/>
          <p:cNvSpPr txBox="1"/>
          <p:nvPr/>
        </p:nvSpPr>
        <p:spPr>
          <a:xfrm>
            <a:off x="522400" y="955750"/>
            <a:ext cx="832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設定溫度&gt;=29或&lt;=26以開啟或關閉冷氣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採用SimpleDHT.h函式庫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7" name="Google Shape;13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213" y="1355950"/>
            <a:ext cx="8644374" cy="10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1300" y="1806775"/>
            <a:ext cx="1877275" cy="323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4225" y="2443675"/>
            <a:ext cx="6627725" cy="129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6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/>
          <p:nvPr>
            <p:ph type="title"/>
          </p:nvPr>
        </p:nvSpPr>
        <p:spPr>
          <a:xfrm>
            <a:off x="457200" y="38305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水位感測器&amp;蜂鳴器</a:t>
            </a:r>
            <a:endParaRPr/>
          </a:p>
        </p:txBody>
      </p:sp>
      <p:sp>
        <p:nvSpPr>
          <p:cNvPr id="146" name="Google Shape;146;p17"/>
          <p:cNvSpPr txBox="1"/>
          <p:nvPr/>
        </p:nvSpPr>
        <p:spPr>
          <a:xfrm>
            <a:off x="522400" y="955750"/>
            <a:ext cx="832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設定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水位大於0.5cm關閉冷氣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大於2cm開啟蜂鳴器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同樣採用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SimpleDHT.h函式庫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7" name="Google Shape;14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394300"/>
            <a:ext cx="6414199" cy="227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925" y="1428050"/>
            <a:ext cx="8044201" cy="96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7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000" y="1278168"/>
            <a:ext cx="2574000" cy="3865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950" y="574500"/>
            <a:ext cx="6110075" cy="249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0425" y="2869875"/>
            <a:ext cx="2099575" cy="226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/>
          <p:nvPr>
            <p:ph type="title"/>
          </p:nvPr>
        </p:nvSpPr>
        <p:spPr>
          <a:xfrm>
            <a:off x="457200" y="38305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紅外線</a:t>
            </a:r>
            <a:r>
              <a:rPr lang="en"/>
              <a:t>接收</a:t>
            </a:r>
            <a:r>
              <a:rPr lang="en"/>
              <a:t>器</a:t>
            </a:r>
            <a:endParaRPr/>
          </a:p>
        </p:txBody>
      </p:sp>
      <p:sp>
        <p:nvSpPr>
          <p:cNvPr id="163" name="Google Shape;163;p19"/>
          <p:cNvSpPr txBox="1"/>
          <p:nvPr/>
        </p:nvSpPr>
        <p:spPr>
          <a:xfrm>
            <a:off x="522400" y="955750"/>
            <a:ext cx="832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紅外線接收器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發送器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皆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透過IRremote.h函式庫使用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首先是接收部分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用來模擬接收來自發送端的紅外線訊號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使冷氣接收並開關冷氣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4" name="Google Shape;16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950400"/>
            <a:ext cx="5467350" cy="273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9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75" y="377925"/>
            <a:ext cx="5603899" cy="41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7176" y="1329300"/>
            <a:ext cx="3196825" cy="347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0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7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2900" y="1803088"/>
            <a:ext cx="2281100" cy="2928537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1"/>
          <p:cNvSpPr txBox="1"/>
          <p:nvPr/>
        </p:nvSpPr>
        <p:spPr>
          <a:xfrm>
            <a:off x="281275" y="200925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紅外線</a:t>
            </a:r>
            <a:r>
              <a:rPr lang="en"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訊號編碼</a:t>
            </a:r>
            <a:endParaRPr/>
          </a:p>
        </p:txBody>
      </p:sp>
      <p:sp>
        <p:nvSpPr>
          <p:cNvPr id="179" name="Google Shape;179;p21"/>
          <p:cNvSpPr txBox="1"/>
          <p:nvPr/>
        </p:nvSpPr>
        <p:spPr>
          <a:xfrm>
            <a:off x="221025" y="654375"/>
            <a:ext cx="8328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紅外線接收器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部分程式內的紅外線編碼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為模擬方便所示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是先用遙控器按特定鍵讓接收端接收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，並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顯示在螢幕上求得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實際上不能直接使用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需再以其他方式拆解分析該訊號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排除其他訊號造成的誤差</a:t>
            </a:r>
            <a:r>
              <a:rPr lang="en">
                <a:solidFill>
                  <a:srgbClr val="4D5156"/>
                </a:solidFill>
                <a:highlight>
                  <a:srgbClr val="FFFFFF"/>
                </a:highlight>
              </a:rPr>
              <a:t>，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得最終訊號才能使用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13" y="1526038"/>
            <a:ext cx="6772275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1"/>
          <p:cNvSpPr txBox="1"/>
          <p:nvPr/>
        </p:nvSpPr>
        <p:spPr>
          <a:xfrm>
            <a:off x="8785500" y="4743300"/>
            <a:ext cx="5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8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ncept Map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